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88" r:id="rId6"/>
    <p:sldId id="290" r:id="rId7"/>
    <p:sldId id="291" r:id="rId8"/>
    <p:sldId id="277" r:id="rId9"/>
    <p:sldId id="293" r:id="rId10"/>
    <p:sldId id="278" r:id="rId11"/>
    <p:sldId id="292" r:id="rId12"/>
    <p:sldId id="280" r:id="rId13"/>
    <p:sldId id="294" r:id="rId14"/>
    <p:sldId id="295" r:id="rId15"/>
    <p:sldId id="296" r:id="rId16"/>
    <p:sldId id="306" r:id="rId17"/>
    <p:sldId id="297" r:id="rId18"/>
    <p:sldId id="300" r:id="rId19"/>
    <p:sldId id="301" r:id="rId20"/>
    <p:sldId id="302" r:id="rId21"/>
    <p:sldId id="304" r:id="rId22"/>
    <p:sldId id="305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 autoAdjust="0"/>
  </p:normalViewPr>
  <p:slideViewPr>
    <p:cSldViewPr snapToGrid="0" showGuides="1">
      <p:cViewPr varScale="1">
        <p:scale>
          <a:sx n="93" d="100"/>
          <a:sy n="93" d="100"/>
        </p:scale>
        <p:origin x="259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86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25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6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67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89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3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47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93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39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2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61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5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56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37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6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96823"/>
            <a:ext cx="9144000" cy="121879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0" tIns="0" rIns="0" bIns="0" anchor="t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ADAPT TRAINING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+mn-lt"/>
              </a:rPr>
              <a:t>J</a:t>
            </a:r>
            <a:r>
              <a:rPr lang="en-US" sz="2800" b="1" dirty="0" smtClean="0">
                <a:solidFill>
                  <a:schemeClr val="accent4"/>
                </a:solidFill>
                <a:latin typeface="+mn-lt"/>
              </a:rPr>
              <a:t>ava Full Stack Development</a:t>
            </a:r>
            <a:endParaRPr lang="en-US" sz="4400" b="1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60436" y="617838"/>
            <a:ext cx="127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ECE 501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55" y="802504"/>
            <a:ext cx="2470960" cy="1128878"/>
          </a:xfrm>
          <a:prstGeom prst="rect">
            <a:avLst/>
          </a:prstGeom>
        </p:spPr>
      </p:pic>
      <p:pic>
        <p:nvPicPr>
          <p:cNvPr id="11" name="Picture 10" descr="Capgemini: We love our 'flexible, flowing' spade • The Registe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805" y="695440"/>
            <a:ext cx="3375660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7257535" y="4893276"/>
            <a:ext cx="4451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Karampudi Jyothi Gangarsha</a:t>
            </a:r>
          </a:p>
          <a:p>
            <a:pPr algn="r"/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11701442</a:t>
            </a:r>
          </a:p>
          <a:p>
            <a:pPr algn="r"/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RE1701A003</a:t>
            </a:r>
          </a:p>
          <a:p>
            <a:pPr algn="r"/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E1701 / G1</a:t>
            </a: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83492" y="659022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6105"/>
          <a:stretch/>
        </p:blipFill>
        <p:spPr bwMode="auto">
          <a:xfrm>
            <a:off x="228599" y="756442"/>
            <a:ext cx="2576830" cy="5940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57" y="1119045"/>
            <a:ext cx="8926813" cy="5215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2856" y="6376351"/>
            <a:ext cx="162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3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83492" y="659022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4"/>
          <a:stretch/>
        </p:blipFill>
        <p:spPr>
          <a:xfrm>
            <a:off x="114882" y="1076897"/>
            <a:ext cx="5948167" cy="4780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2187" y="5874868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9"/>
          <a:stretch/>
        </p:blipFill>
        <p:spPr>
          <a:xfrm>
            <a:off x="6319434" y="2125987"/>
            <a:ext cx="5643966" cy="2437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4639" y="4684500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 Repository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5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83492" y="659022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5138" y="5207603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Owner-Boot Main class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16475" y="618195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Application.yaml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51545"/>
            <a:ext cx="6897130" cy="3658206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01" y="1583943"/>
            <a:ext cx="4315699" cy="450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0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83492" y="659022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5063" y="599729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 DB Compass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97"/>
          <a:stretch/>
        </p:blipFill>
        <p:spPr>
          <a:xfrm>
            <a:off x="228598" y="1059132"/>
            <a:ext cx="5254894" cy="4938159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92" y="1102596"/>
            <a:ext cx="5997633" cy="2868042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90" b="6076"/>
          <a:stretch/>
        </p:blipFill>
        <p:spPr>
          <a:xfrm>
            <a:off x="5894173" y="3887632"/>
            <a:ext cx="5741773" cy="27603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916170" y="6391890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SQL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83645" y="33524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1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83492" y="659022"/>
            <a:ext cx="1290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5836" y="510051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 Components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22992" y="5580595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 .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6896"/>
            <a:ext cx="2219727" cy="276193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1" y="1076897"/>
            <a:ext cx="2225397" cy="396466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98" y="1076896"/>
            <a:ext cx="2487383" cy="4392947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42043"/>
            <a:ext cx="2277393" cy="2055600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79" y="1076897"/>
            <a:ext cx="2108929" cy="39646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69540" y="618668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.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6798" y="38388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 .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7295" y="5100511"/>
            <a:ext cx="287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Owner, PayPal, Services .</a:t>
            </a:r>
            <a:r>
              <a:rPr lang="en-I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83492" y="659022"/>
            <a:ext cx="1752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1421"/>
            <a:ext cx="5669692" cy="252095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7" y="1029945"/>
            <a:ext cx="5661454" cy="25209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47752"/>
            <a:ext cx="5669692" cy="259721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8" y="4147752"/>
            <a:ext cx="5661452" cy="25972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00870" y="3844770"/>
            <a:ext cx="208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Employee form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" y="3475438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56336" y="384477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1268" y="347543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 page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83492" y="659022"/>
            <a:ext cx="1752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" y="1076897"/>
            <a:ext cx="5981718" cy="253240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62" y="1076897"/>
            <a:ext cx="5718107" cy="2532403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" y="4163298"/>
            <a:ext cx="5981719" cy="259240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63" y="4162269"/>
            <a:ext cx="5718106" cy="2593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3958" y="3568994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Rooms List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3002" y="3805393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Checked-In guests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91742" y="3526236"/>
            <a:ext cx="18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Availability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19179" y="3812504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Check-out guest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6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83492" y="659022"/>
            <a:ext cx="1752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38" y="4057477"/>
            <a:ext cx="5554362" cy="2646863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3" y="1024981"/>
            <a:ext cx="5911455" cy="2583191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38" y="1024981"/>
            <a:ext cx="5554362" cy="2583191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3" y="4057477"/>
            <a:ext cx="5911455" cy="26468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600" y="35442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77253" y="3718384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confirmation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24030" y="356202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process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87464" y="371135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 log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79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2" y="808346"/>
            <a:ext cx="5774823" cy="256093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07" y="808346"/>
            <a:ext cx="5805424" cy="256093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2" y="3822358"/>
            <a:ext cx="5774822" cy="280543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07" y="3838833"/>
            <a:ext cx="5805423" cy="27889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802" y="331357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testing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05680" y="350872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Swagger UI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6209" y="3302221"/>
            <a:ext cx="172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Testing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38474" y="350427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Eureka Client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0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8054" y="4506098"/>
            <a:ext cx="9555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helped me to excel in a huge bundle of technological stack and to implement them practically. From scratch to a Java full stack developed web application, although faced many challenges but I walked through my first step of achievement in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path.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308" y="1023463"/>
            <a:ext cx="4712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Further Development </a:t>
            </a:r>
            <a:endParaRPr lang="en-I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loud 3"/>
          <p:cNvSpPr/>
          <p:nvPr/>
        </p:nvSpPr>
        <p:spPr>
          <a:xfrm>
            <a:off x="7685898" y="1935584"/>
            <a:ext cx="1721709" cy="889995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ular Callout 4"/>
          <p:cNvSpPr/>
          <p:nvPr/>
        </p:nvSpPr>
        <p:spPr>
          <a:xfrm>
            <a:off x="4077988" y="2141825"/>
            <a:ext cx="667265" cy="444843"/>
          </a:xfrm>
          <a:prstGeom prst="wedgeRoundRectCallout">
            <a:avLst>
              <a:gd name="adj1" fmla="val -29924"/>
              <a:gd name="adj2" fmla="val 9930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ular Callout 5"/>
          <p:cNvSpPr/>
          <p:nvPr/>
        </p:nvSpPr>
        <p:spPr>
          <a:xfrm>
            <a:off x="2866897" y="2175365"/>
            <a:ext cx="510618" cy="411303"/>
          </a:xfrm>
          <a:prstGeom prst="wedgeRectCallout">
            <a:avLst>
              <a:gd name="adj1" fmla="val -26099"/>
              <a:gd name="adj2" fmla="val 11069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2669190" y="2974482"/>
            <a:ext cx="2397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Rabbit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 to send bill as e-mail and message notifications to guest.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95027" y="3156866"/>
            <a:ext cx="245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project in AWS.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927253" y="2290447"/>
            <a:ext cx="601362" cy="387814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Arrow 23"/>
          <p:cNvSpPr/>
          <p:nvPr/>
        </p:nvSpPr>
        <p:spPr>
          <a:xfrm>
            <a:off x="10264209" y="2290447"/>
            <a:ext cx="601362" cy="387814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>
            <a:off x="1342900" y="2293352"/>
            <a:ext cx="601362" cy="387814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42270" y="2364246"/>
            <a:ext cx="395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5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694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br>
              <a:rPr lang="en-US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57272" y="2833127"/>
            <a:ext cx="1877455" cy="174419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PROJECT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87500" y="517554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Block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68311" y="4028005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Company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9800" y="28331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Technological Stack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9799" y="4028005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Work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45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 - Backend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68311" y="2780082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 -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9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55" y="802504"/>
            <a:ext cx="2470960" cy="1128878"/>
          </a:xfrm>
          <a:prstGeom prst="rect">
            <a:avLst/>
          </a:prstGeom>
        </p:spPr>
      </p:pic>
      <p:pic>
        <p:nvPicPr>
          <p:cNvPr id="8" name="Picture 7" descr="Capgemini: We love our 'flexible, flowing' spade • The Registe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805" y="695440"/>
            <a:ext cx="3375660" cy="1150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694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br>
              <a:rPr lang="en-US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48281" y="774357"/>
            <a:ext cx="3937944" cy="1622854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Vision:</a:t>
            </a:r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worth of innovation comes from and through individuals. </a:t>
            </a:r>
          </a:p>
          <a:p>
            <a:pPr algn="ctr"/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Capgemini: We love our 'flexible, flowing' spade • The Regis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170" y="1029731"/>
            <a:ext cx="3375660" cy="136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ounded Rectangle 17"/>
          <p:cNvSpPr/>
          <p:nvPr/>
        </p:nvSpPr>
        <p:spPr>
          <a:xfrm>
            <a:off x="8105775" y="774357"/>
            <a:ext cx="3937944" cy="1622854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Mission:</a:t>
            </a:r>
            <a:r>
              <a:rPr lang="en-IN" dirty="0" smtClean="0"/>
              <a:t>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ith 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you, we make and convey business and innovation arrangements that fit your requirements and drive the outcomes you need. </a:t>
            </a:r>
          </a:p>
        </p:txBody>
      </p:sp>
      <p:pic>
        <p:nvPicPr>
          <p:cNvPr id="20" name="Picture 19" descr="File:11 rue de Tilsitt Paris.jpg - Wikimedia Common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36" y="3187015"/>
            <a:ext cx="3041822" cy="217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357" y="3118987"/>
            <a:ext cx="584886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Founder: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Serge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Kampf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Founded: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Oct 1967, 54 years ago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Revenue: </a:t>
            </a:r>
            <a:r>
              <a:rPr lang="en-IN" b="1" dirty="0"/>
              <a:t>€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14.2 billion (2019)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CEO: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Aiman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Ezzat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CEO India: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Srinivas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Kandula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9694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br>
              <a:rPr lang="en-US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1159996"/>
            <a:ext cx="111560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 is a self-pace learning platform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training program has 2 parts: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( case study 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14.jpeg" descr="Graphical user interface, application, table  Description automatically generated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 t="2810" r="23540" b="2112"/>
          <a:stretch/>
        </p:blipFill>
        <p:spPr>
          <a:xfrm>
            <a:off x="568411" y="2973859"/>
            <a:ext cx="3517814" cy="37070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982" y="1796064"/>
            <a:ext cx="7219585" cy="45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8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stack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1761132" y="2673357"/>
            <a:ext cx="4336142" cy="2044685"/>
          </a:xfrm>
          <a:prstGeom prst="trapezoid">
            <a:avLst>
              <a:gd name="adj" fmla="val 20971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>
              <a:gd name="adj" fmla="val 2338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8263685" y="2673357"/>
            <a:ext cx="4336142" cy="2044685"/>
          </a:xfrm>
          <a:prstGeom prst="trapezoid">
            <a:avLst>
              <a:gd name="adj" fmla="val 20165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 &amp; GitHub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 DB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 Java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576604" y="2924837"/>
            <a:ext cx="17103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pic>
        <p:nvPicPr>
          <p:cNvPr id="39" name="Picture 38" descr="MongoDB logo and symbol, meaning, history, PNG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88" y="2308648"/>
            <a:ext cx="630355" cy="47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 descr="Java Developer- Amir Najam | Amir Najam Java Blo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 t="5116" r="20311" b="34835"/>
          <a:stretch/>
        </p:blipFill>
        <p:spPr bwMode="auto">
          <a:xfrm>
            <a:off x="5790061" y="2365738"/>
            <a:ext cx="559730" cy="4738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40" descr="Spring MVC Tutorial - HowToDoInJava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7697" r="13799" b="13400"/>
          <a:stretch/>
        </p:blipFill>
        <p:spPr bwMode="auto">
          <a:xfrm>
            <a:off x="7727834" y="2266414"/>
            <a:ext cx="971503" cy="5208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Picture 41" descr="File:CSS3 and HTML5 logos and wordmarks.svg - Wikimedia Commons"/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553" y="2282864"/>
            <a:ext cx="1038405" cy="6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7576999" y="2855782"/>
            <a:ext cx="137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A0EFD09-4692-4984-A394-A30604F34B22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13"/>
          <a:stretch/>
        </p:blipFill>
        <p:spPr bwMode="auto">
          <a:xfrm>
            <a:off x="1353810" y="2276102"/>
            <a:ext cx="668033" cy="6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4352908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4352908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4352908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JMS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 descr="SEO Guide to Angular: Everything You Need to Know"/>
          <p:cNvPicPr/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7" t="11280" r="37241" b="37674"/>
          <a:stretch/>
        </p:blipFill>
        <p:spPr bwMode="auto">
          <a:xfrm>
            <a:off x="1581665" y="3800498"/>
            <a:ext cx="533446" cy="5509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 descr="GitHub - necolas/react-native-web: React Native Components and APIs for the  Web"/>
          <p:cNvPicPr/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t="19204" r="58419" b="19036"/>
          <a:stretch/>
        </p:blipFill>
        <p:spPr bwMode="auto">
          <a:xfrm>
            <a:off x="3698788" y="3762466"/>
            <a:ext cx="560847" cy="5556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Picture 34" descr="What is RabbitMQ? | The Iron.io Blog"/>
          <p:cNvPicPr/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6" r="81627" b="34503"/>
          <a:stretch/>
        </p:blipFill>
        <p:spPr bwMode="auto">
          <a:xfrm>
            <a:off x="5840627" y="3800498"/>
            <a:ext cx="526928" cy="5281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7548770" y="4352908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9923" y="3800499"/>
            <a:ext cx="495886" cy="49588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9683638" y="4227797"/>
            <a:ext cx="156182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ES6 &amp; Typescript</a:t>
            </a:r>
          </a:p>
        </p:txBody>
      </p:sp>
      <p:pic>
        <p:nvPicPr>
          <p:cNvPr id="61" name="Picture 60" descr="TypeScript: An Brief Intro to Responsible JavaScript | by Dan Fyfe | Medium"/>
          <p:cNvPicPr/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t="38434" r="5956" b="6443"/>
          <a:stretch/>
        </p:blipFill>
        <p:spPr bwMode="auto">
          <a:xfrm>
            <a:off x="10200151" y="3762466"/>
            <a:ext cx="474791" cy="3703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Project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6225" y="659027"/>
            <a:ext cx="411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Online Hotel Management System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416" y="1164487"/>
            <a:ext cx="11129319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is to build a Fully Functional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Full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Web Application from Scratch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learnt technologies which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operations of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hotel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Hotel Grand AJ Inn</a:t>
            </a:r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5555" y="2496065"/>
            <a:ext cx="59147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 Functionalities: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Departments (Add, Edit, Delete)</a:t>
            </a:r>
          </a:p>
          <a:p>
            <a:pPr>
              <a:lnSpc>
                <a:spcPct val="150000"/>
              </a:lnSpc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 Functionalities: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Room Details (Add, Update,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Delete,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Rates)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Staff (Add, Update, Delete, View)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Inventory (Add, Edit, Delete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 Functionalities: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Guest (Add, Update Guest)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availability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Payment, Issue Bills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0"/>
            <a:ext cx="5758249" cy="30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Work-Flow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F23A462-D581-4451-A275-D8FA412E14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23232" y="1786303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AD125B-9A3B-49A4-B9EC-C8A6D3CF9C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23232" y="4071326"/>
            <a:ext cx="1587500" cy="1587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3E4AB5-6FC1-4454-9421-850EF5A4AD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09244" y="2928814"/>
            <a:ext cx="1587500" cy="1587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123448-0B37-4226-B26C-A3081E6142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495256" y="2928814"/>
            <a:ext cx="1587500" cy="1587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55211EE-8286-42CD-A4AF-EDD1186B2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881268" y="2928814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287700-63E7-4098-B825-B123C1113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881268" y="1107833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9943F00-C6CB-4F10-A02B-801F37984D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881268" y="4749795"/>
            <a:ext cx="1587500" cy="15875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8C71AAC-D0D2-4BBF-B302-54163A284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stCxn id="3" idx="6"/>
            <a:endCxn id="41" idx="6"/>
          </p:cNvCxnSpPr>
          <p:nvPr/>
        </p:nvCxnSpPr>
        <p:spPr>
          <a:xfrm>
            <a:off x="3310732" y="2580053"/>
            <a:ext cx="12700" cy="2285023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1AB5AC-284A-472B-B8E5-2F198F4E96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3540125" y="3722564"/>
            <a:ext cx="569119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1394D4E-BC7A-418D-B233-6C374456A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42" idx="6"/>
            <a:endCxn id="73" idx="2"/>
          </p:cNvCxnSpPr>
          <p:nvPr/>
        </p:nvCxnSpPr>
        <p:spPr>
          <a:xfrm>
            <a:off x="5696744" y="3722564"/>
            <a:ext cx="798512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1AAA85B-D8C7-43BE-844A-6252650151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>
            <a:off x="8082756" y="3722564"/>
            <a:ext cx="798512" cy="0"/>
          </a:xfrm>
          <a:prstGeom prst="straightConnector1">
            <a:avLst/>
          </a:prstGeom>
          <a:ln w="2222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741AA56-D9ED-492E-8385-5CB8274B12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stCxn id="76" idx="2"/>
            <a:endCxn id="77" idx="2"/>
          </p:cNvCxnSpPr>
          <p:nvPr/>
        </p:nvCxnSpPr>
        <p:spPr>
          <a:xfrm rot="10800000" flipV="1">
            <a:off x="8881268" y="1901583"/>
            <a:ext cx="12700" cy="3641962"/>
          </a:xfrm>
          <a:prstGeom prst="bentConnector3">
            <a:avLst>
              <a:gd name="adj1" fmla="val 1800000"/>
            </a:avLst>
          </a:prstGeom>
          <a:ln w="22225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BEBF752-C33D-4EC4-8210-F7B1D3A10097}"/>
              </a:ext>
            </a:extLst>
          </p:cNvPr>
          <p:cNvSpPr/>
          <p:nvPr/>
        </p:nvSpPr>
        <p:spPr>
          <a:xfrm>
            <a:off x="1831182" y="2333832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 Applications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C02E4-F054-4111-9038-AE0BDA4C8060}"/>
              </a:ext>
            </a:extLst>
          </p:cNvPr>
          <p:cNvSpPr/>
          <p:nvPr/>
        </p:nvSpPr>
        <p:spPr>
          <a:xfrm>
            <a:off x="1831182" y="4618854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Mongo Database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4217194" y="347634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Eureka,</a:t>
            </a:r>
          </a:p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API-Gateway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6607968" y="3599454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React App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8989218" y="347634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node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8989218" y="1655361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B46693-ED1F-429F-9B11-2794939E3B99}"/>
              </a:ext>
            </a:extLst>
          </p:cNvPr>
          <p:cNvSpPr/>
          <p:nvPr/>
        </p:nvSpPr>
        <p:spPr>
          <a:xfrm>
            <a:off x="6614715" y="4621418"/>
            <a:ext cx="1348582" cy="4873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is build in react.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8D1DEA-0363-4C10-925D-1D68E14CCEF4}"/>
              </a:ext>
            </a:extLst>
          </p:cNvPr>
          <p:cNvSpPr/>
          <p:nvPr/>
        </p:nvSpPr>
        <p:spPr>
          <a:xfrm>
            <a:off x="3688041" y="4436960"/>
            <a:ext cx="2248929" cy="146193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Eureka client is to discover all services running and for rest API Calls. API- Gateway to centralize all API calls through single port.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927301F-4FAD-47A6-987B-1D9C411B7CC1}"/>
              </a:ext>
            </a:extLst>
          </p:cNvPr>
          <p:cNvSpPr/>
          <p:nvPr/>
        </p:nvSpPr>
        <p:spPr>
          <a:xfrm>
            <a:off x="10576718" y="1536100"/>
            <a:ext cx="1348582" cy="7309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9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PayPal payment gateway is integrated.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1D58D3-87D7-4D40-B59F-7F751F117F96}"/>
              </a:ext>
            </a:extLst>
          </p:cNvPr>
          <p:cNvSpPr/>
          <p:nvPr/>
        </p:nvSpPr>
        <p:spPr>
          <a:xfrm>
            <a:off x="10576718" y="3235251"/>
            <a:ext cx="1348582" cy="97462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9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using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better security at front end.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C2972F-490F-4F2F-8A08-930B8C850374}"/>
              </a:ext>
            </a:extLst>
          </p:cNvPr>
          <p:cNvSpPr/>
          <p:nvPr/>
        </p:nvSpPr>
        <p:spPr>
          <a:xfrm>
            <a:off x="10576718" y="5299888"/>
            <a:ext cx="1348582" cy="4873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ts val="19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and Backend testing is done.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69BDC62-882D-49FD-B60A-05F493B04723}"/>
              </a:ext>
            </a:extLst>
          </p:cNvPr>
          <p:cNvSpPr/>
          <p:nvPr/>
        </p:nvSpPr>
        <p:spPr>
          <a:xfrm>
            <a:off x="228600" y="1970913"/>
            <a:ext cx="1386682" cy="121828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all spring boot applications that would act as micro-services.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109BEC-95E0-4EA0-B65C-A8353481F394}"/>
              </a:ext>
            </a:extLst>
          </p:cNvPr>
          <p:cNvSpPr/>
          <p:nvPr/>
        </p:nvSpPr>
        <p:spPr>
          <a:xfrm>
            <a:off x="148432" y="4377764"/>
            <a:ext cx="1479550" cy="97462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mongo Database with spring applications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2" name="Left Brace 1"/>
          <p:cNvSpPr/>
          <p:nvPr/>
        </p:nvSpPr>
        <p:spPr>
          <a:xfrm rot="16200000">
            <a:off x="2411143" y="5392473"/>
            <a:ext cx="211681" cy="1371598"/>
          </a:xfrm>
          <a:prstGeom prst="leftBrace">
            <a:avLst>
              <a:gd name="adj1" fmla="val 10173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Left Brace 33"/>
          <p:cNvSpPr/>
          <p:nvPr/>
        </p:nvSpPr>
        <p:spPr>
          <a:xfrm rot="16200000">
            <a:off x="4706665" y="5392474"/>
            <a:ext cx="211681" cy="1371598"/>
          </a:xfrm>
          <a:prstGeom prst="leftBrace">
            <a:avLst>
              <a:gd name="adj1" fmla="val 140648"/>
              <a:gd name="adj2" fmla="val 493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ight Brace 3"/>
          <p:cNvSpPr/>
          <p:nvPr/>
        </p:nvSpPr>
        <p:spPr>
          <a:xfrm rot="7507795">
            <a:off x="7600287" y="4853115"/>
            <a:ext cx="295339" cy="2268149"/>
          </a:xfrm>
          <a:prstGeom prst="rightBrace">
            <a:avLst>
              <a:gd name="adj1" fmla="val 78631"/>
              <a:gd name="adj2" fmla="val 439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977209" y="6211224"/>
            <a:ext cx="149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54487" y="6182407"/>
            <a:ext cx="149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00528" y="6230668"/>
            <a:ext cx="121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Block Model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38" y="698576"/>
            <a:ext cx="11650362" cy="59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Analysis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536828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946623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56419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241725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51521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061316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1169773" y="1357350"/>
            <a:ext cx="2551117" cy="7309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owner operations, CRUD of department. Runs on port 8081.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only owner.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4529115" y="1357350"/>
            <a:ext cx="2532201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manager operations, CRUD of Room, Staff, Inventory.</a:t>
            </a:r>
          </a:p>
          <a:p>
            <a:pPr algn="ctr">
              <a:lnSpc>
                <a:spcPts val="19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Runs on port 8082. Access: Owner, Manager.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7766215" y="1357350"/>
            <a:ext cx="242887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guest operations, guest check-in, check-out, payment. Runs on port 8083. Access: Owner, Manager, Staff.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1996865" y="5332295"/>
            <a:ext cx="242887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suggestions handling via JMS, messaging queue, sending and receiving. Runs on port 8085.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233965" y="5332295"/>
            <a:ext cx="2428875" cy="12182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Discovery client, discovers all services running &amp; Enables Rest Calls (Internal Micro-service communication). Runs on port 8761.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10CC8-6624-4352-A642-89EF6FA7DCE6}"/>
              </a:ext>
            </a:extLst>
          </p:cNvPr>
          <p:cNvSpPr/>
          <p:nvPr/>
        </p:nvSpPr>
        <p:spPr>
          <a:xfrm>
            <a:off x="8471065" y="5332295"/>
            <a:ext cx="242887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 all API calls through single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 address, can enable spring security through this service. Runs on port 9191.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3492" y="659022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66748" y="2941058"/>
            <a:ext cx="1179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Owner Boot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28245" y="4175697"/>
            <a:ext cx="8384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Eureka 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53961" y="4169463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JMS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94861" y="2970579"/>
            <a:ext cx="10983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Guest Boot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131024" y="2974229"/>
            <a:ext cx="128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Manager Boot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88600" y="4147959"/>
            <a:ext cx="12907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Gateway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892" y="15852"/>
            <a:ext cx="1112108" cy="508076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9366422" y="2693773"/>
            <a:ext cx="1944129" cy="2084173"/>
          </a:xfrm>
          <a:prstGeom prst="fra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4" name="Frame 83"/>
          <p:cNvSpPr/>
          <p:nvPr/>
        </p:nvSpPr>
        <p:spPr>
          <a:xfrm>
            <a:off x="787060" y="2724788"/>
            <a:ext cx="1944129" cy="2084173"/>
          </a:xfrm>
          <a:prstGeom prst="fram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69773" y="2693773"/>
            <a:ext cx="1077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 DB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99996" y="2655903"/>
            <a:ext cx="11999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SQL DB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5016" y="3047907"/>
            <a:ext cx="153599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as main data base for storing all </a:t>
            </a:r>
            <a:r>
              <a:rPr lang="en-I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I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 format data into collections coming from different spring applications.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570487" y="3039291"/>
            <a:ext cx="153599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as partial data base for storing all user credentials data into table and retrieving them during authentication.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799</Words>
  <Application>Microsoft Office PowerPoint</Application>
  <PresentationFormat>Widescreen</PresentationFormat>
  <Paragraphs>182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Segoe UI</vt:lpstr>
      <vt:lpstr>Segoe UI Light</vt:lpstr>
      <vt:lpstr>Times New Roman</vt:lpstr>
      <vt:lpstr>Wingdings</vt:lpstr>
      <vt:lpstr>Office Theme</vt:lpstr>
      <vt:lpstr>ADAPT TRAINING  Java Full Stack Development</vt:lpstr>
      <vt:lpstr>Project analysis slide 2</vt:lpstr>
      <vt:lpstr>Project analysis slide 2</vt:lpstr>
      <vt:lpstr>Project analysis slide 2</vt:lpstr>
      <vt:lpstr>Project analysis slide 3</vt:lpstr>
      <vt:lpstr>Project analysis slide 3</vt:lpstr>
      <vt:lpstr>Project analysis slide 4</vt:lpstr>
      <vt:lpstr>Project analysis slide 3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2021-05-21T04:51:51Z</dcterms:created>
  <dcterms:modified xsi:type="dcterms:W3CDTF">2021-05-22T07:57:44Z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